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629400" y="1380600"/>
            <a:ext cx="452592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629400" y="1380600"/>
            <a:ext cx="452592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rgbClr val="F2F2F2">
              <a:alpha val="3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972200" y="0"/>
            <a:ext cx="2857320" cy="6857640"/>
          </a:xfrm>
          <a:prstGeom prst="parallelogram">
            <a:avLst>
              <a:gd name="adj" fmla="val 0"/>
            </a:avLst>
          </a:prstGeom>
          <a:solidFill>
            <a:srgbClr val="F2F2F2">
              <a:alpha val="3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925520" y="3960"/>
            <a:ext cx="126720" cy="6857640"/>
          </a:xfrm>
          <a:prstGeom prst="rect">
            <a:avLst/>
          </a:prstGeom>
          <a:solidFill>
            <a:srgbClr val="F3E068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41B118-B6AF-4D1D-9C7D-6016BD9E45DD}" type="datetime1">
              <a:rPr lang="it-IT" sz="900" b="0" strike="noStrike" spc="-1">
                <a:solidFill>
                  <a:srgbClr val="404040"/>
                </a:solidFill>
                <a:latin typeface="Calibri"/>
              </a:rPr>
              <a:t>12/05/2024</a:t>
            </a:fld>
            <a:endParaRPr lang="it-IT" sz="9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</a:rPr>
              <a:t>Piè di pagina</a:t>
            </a:r>
            <a:endParaRPr lang="it-IT" sz="9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C41358D-76D2-45DD-8A6C-1A2F843F6923}" type="slidenum">
              <a:rPr lang="it-IT" sz="1050" b="0" strike="noStrike" spc="-1">
                <a:solidFill>
                  <a:srgbClr val="404040"/>
                </a:solidFill>
                <a:latin typeface="Calibri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anchor="b">
            <a:normAutofit fontScale="91000"/>
          </a:bodyPr>
          <a:lstStyle/>
          <a:p>
            <a:pPr>
              <a:lnSpc>
                <a:spcPct val="90000"/>
              </a:lnSpc>
            </a:pPr>
            <a:r>
              <a:rPr lang="it-IT" sz="6000" b="1" strike="noStrike" spc="-52">
                <a:solidFill>
                  <a:srgbClr val="1E5082"/>
                </a:solidFill>
                <a:latin typeface="Calibri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stomShape 9"/>
          <p:cNvSpPr/>
          <p:nvPr/>
        </p:nvSpPr>
        <p:spPr>
          <a:xfrm>
            <a:off x="4838040" y="-1440"/>
            <a:ext cx="137160" cy="6857640"/>
          </a:xfrm>
          <a:prstGeom prst="rect">
            <a:avLst/>
          </a:prstGeom>
          <a:solidFill>
            <a:srgbClr val="E98B0D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magine 8"/>
          <p:cNvPicPr/>
          <p:nvPr/>
        </p:nvPicPr>
        <p:blipFill>
          <a:blip r:embed="rId14"/>
          <a:stretch/>
        </p:blipFill>
        <p:spPr>
          <a:xfrm>
            <a:off x="-11520" y="0"/>
            <a:ext cx="4849200" cy="6857640"/>
          </a:xfrm>
          <a:prstGeom prst="rect">
            <a:avLst/>
          </a:prstGeom>
          <a:ln>
            <a:noFill/>
          </a:ln>
        </p:spPr>
      </p:pic>
      <p:sp>
        <p:nvSpPr>
          <p:cNvPr id="10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 hidden="1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rgbClr val="F2F2F2">
              <a:alpha val="3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rgbClr val="F2F2F2">
              <a:alpha val="3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216000" y="6446880"/>
            <a:ext cx="48459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3400" b="1" strike="noStrike" spc="-52">
                <a:solidFill>
                  <a:srgbClr val="1E5082"/>
                </a:solidFill>
                <a:latin typeface="Calibri"/>
              </a:rPr>
              <a:t>Trauma, funzioni familiari, attaccamento, obesità e disordini alimentari: analisi di una relazione complessa  nei soggetti candidati a chirurgia bariatrica.  </a:t>
            </a:r>
            <a:endParaRPr lang="it-IT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715000" y="4508640"/>
            <a:ext cx="6082920" cy="127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it-IT" sz="1400" b="1" strike="noStrike" cap="all" spc="199">
                <a:solidFill>
                  <a:srgbClr val="FFC000"/>
                </a:solidFill>
                <a:latin typeface="Calibri"/>
              </a:rPr>
              <a:t>Emanuela Paone, Michela Di Trani, </a:t>
            </a:r>
            <a:r>
              <a:rPr lang="it-IT" sz="1400" b="1" u="sng" strike="noStrike" cap="all" spc="199">
                <a:solidFill>
                  <a:srgbClr val="FFC000"/>
                </a:solidFill>
                <a:uFillTx/>
                <a:latin typeface="Calibri"/>
              </a:rPr>
              <a:t>EDOARDO CIANCAGLINI</a:t>
            </a:r>
            <a:r>
              <a:rPr lang="it-IT" sz="1400" b="1" strike="noStrike" cap="all" spc="199">
                <a:solidFill>
                  <a:srgbClr val="FFC000"/>
                </a:solidFill>
                <a:latin typeface="Calibri"/>
              </a:rPr>
              <a:t>,  Enrico Visani, Cinzia Di Monte, Virginia Campedelli, Gianfranco Silecchia, Carlo Lai.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it-IT" sz="1400" b="1" strike="noStrike" cap="all" spc="199" dirty="0">
                <a:solidFill>
                  <a:srgbClr val="FFC000"/>
                </a:solidFill>
                <a:latin typeface="Calibri"/>
              </a:rPr>
              <a:t>UOC DI CHIRURGIA GENERALE, Bariatric center SICOB «LA SAPIENZA» università di </a:t>
            </a:r>
            <a:r>
              <a:rPr lang="it-IT" sz="1400" b="1" strike="noStrike" cap="all" spc="199" dirty="0" err="1">
                <a:solidFill>
                  <a:srgbClr val="FFC000"/>
                </a:solidFill>
                <a:latin typeface="Calibri"/>
              </a:rPr>
              <a:t>roma</a:t>
            </a:r>
            <a:r>
              <a:rPr lang="it-IT" sz="1400" b="1" strike="noStrike" cap="all" spc="199" dirty="0">
                <a:solidFill>
                  <a:srgbClr val="FFC000"/>
                </a:solidFill>
                <a:latin typeface="Calibri"/>
              </a:rPr>
              <a:t>, POLO PONTINO, ICOT  (lt)</a:t>
            </a:r>
            <a:endParaRPr lang="it-IT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064040" y="266760"/>
            <a:ext cx="394920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CONCLUSIONI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117440" y="1244520"/>
            <a:ext cx="9435600" cy="2010600"/>
          </a:xfrm>
          <a:prstGeom prst="rect">
            <a:avLst/>
          </a:prstGeom>
          <a:solidFill>
            <a:srgbClr val="FFC000"/>
          </a:solidFill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In una letteratura controversa rispetto ai collegamenti fra obesità ed esperienze traumatiche, questo studio ha permesso una migliore comprensione di queste relazioni. 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Ruolo chiave della relazione di attaccamento e del funzionamento familiare nella mediazione dell’evento traumatico, poiché sono questi elementi a modulare l’impatto di un’esperienza traumatica come fattore predisponente a un disturbo dell’alimentazione in persone con obesità candidate a chirurgia bariatrica.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117440" y="3987720"/>
            <a:ext cx="10299240" cy="913320"/>
          </a:xfrm>
          <a:prstGeom prst="rect">
            <a:avLst/>
          </a:prstGeom>
          <a:solidFill>
            <a:srgbClr val="FFC000"/>
          </a:solidFill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 Risulta quindi di cruciale importanza tenere conto di questi fattori nella fase di valutazione psicologica preoperatoria, al fine sia di programmare un percorso di preparazione individualizzato e ottimizzato al fine di ottenere una migliore adherence al percorso e migliorare l’outcome post-operatorio.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41200" y="2095560"/>
            <a:ext cx="748800" cy="235368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1584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6000" b="1" strike="noStrike" spc="-52">
                <a:solidFill>
                  <a:srgbClr val="1E5082"/>
                </a:solidFill>
                <a:latin typeface="Calibri"/>
              </a:rPr>
              <a:t>Grazie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622760" y="266760"/>
            <a:ext cx="2908080" cy="364680"/>
          </a:xfrm>
          <a:prstGeom prst="rect">
            <a:avLst/>
          </a:prstGeom>
          <a:solidFill>
            <a:srgbClr val="4A66AC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C000"/>
                </a:solidFill>
                <a:latin typeface="Calibri"/>
              </a:rPr>
              <a:t>INTRODUZIONE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48680" y="1094400"/>
            <a:ext cx="4711320" cy="48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Tx/>
                <a:latin typeface="Calibri"/>
              </a:rPr>
              <a:t>Fattori psicosociali nella chirurgia bariatrica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Fattori socioeconomici e culturali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Relazioni interpersonali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Motivazione al percorso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Aspettative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Comportamenti alimentari disfunzionali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Personalità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Funzioni cognitive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Stigma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Eventi di vita</a:t>
            </a:r>
            <a:endParaRPr lang="it-IT" sz="1800" b="0" strike="noStrike" spc="-1">
              <a:latin typeface="Arial"/>
            </a:endParaRPr>
          </a:p>
          <a:p>
            <a:pPr marL="1200240" lvl="2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TRAUMI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 flipV="1">
            <a:off x="901800" y="5105520"/>
            <a:ext cx="380520" cy="342720"/>
          </a:xfrm>
          <a:prstGeom prst="bentArrow">
            <a:avLst>
              <a:gd name="adj1" fmla="val 21875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  <a:ln w="158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Immagine 5"/>
          <p:cNvPicPr/>
          <p:nvPr/>
        </p:nvPicPr>
        <p:blipFill>
          <a:blip r:embed="rId2"/>
          <a:stretch/>
        </p:blipFill>
        <p:spPr>
          <a:xfrm>
            <a:off x="8864640" y="3040560"/>
            <a:ext cx="2939400" cy="335916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135720" y="4699080"/>
            <a:ext cx="2355480" cy="8632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3479760" y="3981960"/>
            <a:ext cx="4190760" cy="243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Per 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</a:rPr>
              <a:t>trauma psicologico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 si intende qualsiasi evento, che una persona recepisce come estremamente stressante, sia di natura fisica che psichica.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                           Caratteristiche: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E’ soggettivo. 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Include condizioni «estreme».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esperienze di trascuratezza .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mancanza di rispetto e accudimento.</a:t>
            </a:r>
            <a:endParaRPr lang="it-IT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 influiscono sul senso di valore dell’individuo, sulla sua sicurezza, sull’autostima e sul suo senso di efficacia personale.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 flipV="1">
            <a:off x="7772400" y="5103360"/>
            <a:ext cx="1041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8966160" y="532440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10870920" y="598176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10870920" y="533880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0"/>
          <p:cNvSpPr/>
          <p:nvPr/>
        </p:nvSpPr>
        <p:spPr>
          <a:xfrm>
            <a:off x="10870920" y="469908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Immagine 18"/>
          <p:cNvPicPr/>
          <p:nvPr/>
        </p:nvPicPr>
        <p:blipFill>
          <a:blip r:embed="rId3"/>
          <a:srcRect l="31201" r="30680"/>
          <a:stretch/>
        </p:blipFill>
        <p:spPr>
          <a:xfrm>
            <a:off x="5101200" y="851040"/>
            <a:ext cx="1734840" cy="3034080"/>
          </a:xfrm>
          <a:prstGeom prst="rect">
            <a:avLst/>
          </a:prstGeom>
          <a:ln>
            <a:noFill/>
          </a:ln>
        </p:spPr>
      </p:pic>
      <p:sp>
        <p:nvSpPr>
          <p:cNvPr id="103" name="CustomShape 11"/>
          <p:cNvSpPr/>
          <p:nvPr/>
        </p:nvSpPr>
        <p:spPr>
          <a:xfrm>
            <a:off x="8966160" y="404388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2"/>
          <p:cNvSpPr/>
          <p:nvPr/>
        </p:nvSpPr>
        <p:spPr>
          <a:xfrm>
            <a:off x="8966160" y="469908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3"/>
          <p:cNvSpPr/>
          <p:nvPr/>
        </p:nvSpPr>
        <p:spPr>
          <a:xfrm>
            <a:off x="10864080" y="403596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4"/>
          <p:cNvSpPr/>
          <p:nvPr/>
        </p:nvSpPr>
        <p:spPr>
          <a:xfrm>
            <a:off x="8927640" y="5994720"/>
            <a:ext cx="901440" cy="218880"/>
          </a:xfrm>
          <a:prstGeom prst="ellipse">
            <a:avLst/>
          </a:prstGeom>
          <a:noFill/>
          <a:ln w="19080">
            <a:solidFill>
              <a:srgbClr val="E98B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2"/>
          <p:cNvPicPr/>
          <p:nvPr/>
        </p:nvPicPr>
        <p:blipFill>
          <a:blip r:embed="rId2"/>
          <a:srcRect t="3890" b="83522"/>
          <a:stretch/>
        </p:blipFill>
        <p:spPr>
          <a:xfrm>
            <a:off x="2136600" y="1264680"/>
            <a:ext cx="8016840" cy="181152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4622760" y="266760"/>
            <a:ext cx="290808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C000"/>
                </a:solidFill>
                <a:latin typeface="Calibri"/>
              </a:rPr>
              <a:t>LO STUDIO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43080" y="3854880"/>
            <a:ext cx="11467800" cy="63900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OBIETTIVO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: l’analisi dell’influenza delle esperienze traumatiche infantili nelle persone con obesità patologica candidate a chirurgia bariatrica 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701720" y="5181480"/>
            <a:ext cx="1802880" cy="36468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Attaccamento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5018040" y="5181480"/>
            <a:ext cx="2130120" cy="63900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Disturbi dell’alimentazione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8674200" y="5181480"/>
            <a:ext cx="1752120" cy="63900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Funzionamento familiare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 rot="5400000">
            <a:off x="4000320" y="3105000"/>
            <a:ext cx="680040" cy="34729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7"/>
          <p:cNvSpPr/>
          <p:nvPr/>
        </p:nvSpPr>
        <p:spPr>
          <a:xfrm rot="16200000" flipH="1">
            <a:off x="7471800" y="3105000"/>
            <a:ext cx="680040" cy="34729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8"/>
          <p:cNvSpPr/>
          <p:nvPr/>
        </p:nvSpPr>
        <p:spPr>
          <a:xfrm rot="16200000" flipH="1">
            <a:off x="5738040" y="4838400"/>
            <a:ext cx="680040" cy="61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622760" y="266760"/>
            <a:ext cx="290808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MATERIALI E METODI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876240" y="1397520"/>
            <a:ext cx="1828440" cy="106380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208 partecipanti volontari reclutati tra marzo e ottobre 2019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 flipV="1">
            <a:off x="2705040" y="1559880"/>
            <a:ext cx="761760" cy="37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2705040" y="1936080"/>
            <a:ext cx="761760" cy="42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3467160" y="1270080"/>
            <a:ext cx="2520720" cy="577080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110 soggetti con obesità patologica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3467160" y="2197080"/>
            <a:ext cx="2520720" cy="333720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98 soggetti normopeso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 flipV="1">
            <a:off x="5987880" y="1556640"/>
            <a:ext cx="1682280" cy="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"/>
          <p:cNvSpPr/>
          <p:nvPr/>
        </p:nvSpPr>
        <p:spPr>
          <a:xfrm flipV="1">
            <a:off x="5987880" y="2350800"/>
            <a:ext cx="1834920" cy="1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7670880" y="1295280"/>
            <a:ext cx="4127040" cy="516600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Bariatric Centre of Excellence IFSO-EC dell’università di Roma della Sapienza , Polo pontino, ospedale ICOT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5" name="CustomShape 10"/>
          <p:cNvSpPr/>
          <p:nvPr/>
        </p:nvSpPr>
        <p:spPr>
          <a:xfrm>
            <a:off x="7823160" y="2197080"/>
            <a:ext cx="1688760" cy="303480"/>
          </a:xfrm>
          <a:prstGeom prst="rect">
            <a:avLst/>
          </a:prstGeom>
          <a:noFill/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Google Forms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6" name="CustomShape 11"/>
          <p:cNvSpPr/>
          <p:nvPr/>
        </p:nvSpPr>
        <p:spPr>
          <a:xfrm>
            <a:off x="4933800" y="3382560"/>
            <a:ext cx="2107800" cy="94212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Criteri di inclusione: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nazionalità italiana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età 18 - 60 anni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27" name="CustomShape 12"/>
          <p:cNvSpPr/>
          <p:nvPr/>
        </p:nvSpPr>
        <p:spPr>
          <a:xfrm>
            <a:off x="2514600" y="4699080"/>
            <a:ext cx="6946560" cy="142884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Criteri di esclusione: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psicopatologia maggiore acuta (ad es: depressione maggiore, sintomi psicotici) 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 livello di istruzione inferiore alla licenza media.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  l’esclusione dal gruppo di controllo di individui con un BMI &gt;30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28" name="Line 13"/>
          <p:cNvSpPr/>
          <p:nvPr/>
        </p:nvSpPr>
        <p:spPr>
          <a:xfrm>
            <a:off x="946080" y="3162240"/>
            <a:ext cx="10261440" cy="0"/>
          </a:xfrm>
          <a:prstGeom prst="line">
            <a:avLst/>
          </a:prstGeom>
          <a:ln w="38160">
            <a:solidFill>
              <a:srgbClr val="2428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622760" y="266760"/>
            <a:ext cx="290808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MATERIALI E METODI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14400" y="1778040"/>
            <a:ext cx="6781320" cy="159912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Tx/>
                <a:latin typeface="Calibri"/>
              </a:rPr>
              <a:t>4 questionari Self-Report: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Un questionario socio-demografico. 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il Childhood Trauma Questionnaire- Short Form (CTQ-SF).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il Family Adaptabilty and Cohesion Evaluation Scale (FACIES IV).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 l’Attchment Style Questionnaire (ASQ).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80880" y="4422960"/>
            <a:ext cx="6423120" cy="118764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Tx/>
                <a:latin typeface="Calibri"/>
              </a:rPr>
              <a:t>L’analisi statistica: 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Statistical Package for Social Science (SPPS,v.25 per Windows).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L’indice </a:t>
            </a:r>
            <a:r>
              <a:rPr lang="it-IT" sz="1800" b="0" strike="noStrike" spc="-1">
                <a:solidFill>
                  <a:srgbClr val="000000"/>
                </a:solidFill>
                <a:latin typeface="Symbol"/>
              </a:rPr>
              <a:t></a:t>
            </a:r>
            <a:r>
              <a:rPr lang="it-IT" sz="18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 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ANOVA a una via.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32" name="Immagine 4"/>
          <p:cNvPicPr/>
          <p:nvPr/>
        </p:nvPicPr>
        <p:blipFill>
          <a:blip r:embed="rId2"/>
          <a:stretch/>
        </p:blipFill>
        <p:spPr>
          <a:xfrm>
            <a:off x="8661240" y="1664280"/>
            <a:ext cx="2742840" cy="1842840"/>
          </a:xfrm>
          <a:prstGeom prst="rect">
            <a:avLst/>
          </a:prstGeom>
          <a:ln>
            <a:noFill/>
          </a:ln>
        </p:spPr>
      </p:pic>
      <p:pic>
        <p:nvPicPr>
          <p:cNvPr id="133" name="Immagine 5"/>
          <p:cNvPicPr/>
          <p:nvPr/>
        </p:nvPicPr>
        <p:blipFill>
          <a:blip r:embed="rId3"/>
          <a:stretch/>
        </p:blipFill>
        <p:spPr>
          <a:xfrm>
            <a:off x="7112160" y="3861000"/>
            <a:ext cx="3098520" cy="232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magine 4"/>
          <p:cNvPicPr/>
          <p:nvPr/>
        </p:nvPicPr>
        <p:blipFill>
          <a:blip r:embed="rId2"/>
          <a:srcRect t="19354" b="59974"/>
          <a:stretch/>
        </p:blipFill>
        <p:spPr>
          <a:xfrm>
            <a:off x="6295320" y="777960"/>
            <a:ext cx="5392440" cy="241524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3817440" y="266760"/>
            <a:ext cx="413892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RISULTATI: Il confronto fra i due gruppi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7670160" y="2715840"/>
            <a:ext cx="1407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 flipH="1">
            <a:off x="10735200" y="271584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516600" y="1274760"/>
            <a:ext cx="4495320" cy="1063800"/>
          </a:xfrm>
          <a:prstGeom prst="rect">
            <a:avLst/>
          </a:prstGeom>
          <a:solidFill>
            <a:srgbClr val="FFC000"/>
          </a:solidFill>
          <a:ln>
            <a:solidFill>
              <a:srgbClr val="2428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i="1" u="sng" strike="noStrike" spc="-1">
                <a:solidFill>
                  <a:srgbClr val="000000"/>
                </a:solidFill>
                <a:uFillTx/>
                <a:latin typeface="Calibri"/>
              </a:rPr>
              <a:t>Caratteristiche socio-demografiche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Predominanza del genere femminile nei gruppi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Nessuna differenza significativa di età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Differenza significativa rispetto alla  scolarità.</a:t>
            </a:r>
            <a:endParaRPr lang="it-IT" sz="1600" b="0" strike="noStrike" spc="-1">
              <a:latin typeface="Arial"/>
            </a:endParaRPr>
          </a:p>
        </p:txBody>
      </p:sp>
      <p:pic>
        <p:nvPicPr>
          <p:cNvPr id="139" name="Immagine 6"/>
          <p:cNvPicPr/>
          <p:nvPr/>
        </p:nvPicPr>
        <p:blipFill>
          <a:blip r:embed="rId3"/>
          <a:srcRect t="15906" b="59008"/>
          <a:stretch/>
        </p:blipFill>
        <p:spPr>
          <a:xfrm>
            <a:off x="6076800" y="3453480"/>
            <a:ext cx="6098040" cy="3315240"/>
          </a:xfrm>
          <a:prstGeom prst="rect">
            <a:avLst/>
          </a:prstGeom>
          <a:ln>
            <a:noFill/>
          </a:ln>
        </p:spPr>
      </p:pic>
      <p:sp>
        <p:nvSpPr>
          <p:cNvPr id="140" name="Line 5"/>
          <p:cNvSpPr/>
          <p:nvPr/>
        </p:nvSpPr>
        <p:spPr>
          <a:xfrm>
            <a:off x="11387520" y="4073040"/>
            <a:ext cx="273240" cy="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6"/>
          <p:cNvSpPr/>
          <p:nvPr/>
        </p:nvSpPr>
        <p:spPr>
          <a:xfrm>
            <a:off x="11383200" y="4449240"/>
            <a:ext cx="272880" cy="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7"/>
          <p:cNvSpPr/>
          <p:nvPr/>
        </p:nvSpPr>
        <p:spPr>
          <a:xfrm>
            <a:off x="11395080" y="4589640"/>
            <a:ext cx="272880" cy="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8"/>
          <p:cNvSpPr/>
          <p:nvPr/>
        </p:nvSpPr>
        <p:spPr>
          <a:xfrm>
            <a:off x="11395080" y="4862880"/>
            <a:ext cx="272880" cy="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9"/>
          <p:cNvSpPr/>
          <p:nvPr/>
        </p:nvSpPr>
        <p:spPr>
          <a:xfrm>
            <a:off x="11395080" y="4979520"/>
            <a:ext cx="272880" cy="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"/>
          <p:cNvSpPr/>
          <p:nvPr/>
        </p:nvSpPr>
        <p:spPr>
          <a:xfrm>
            <a:off x="10202400" y="3550680"/>
            <a:ext cx="604440" cy="27288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1"/>
          <p:cNvSpPr/>
          <p:nvPr/>
        </p:nvSpPr>
        <p:spPr>
          <a:xfrm>
            <a:off x="516600" y="3231720"/>
            <a:ext cx="3670920" cy="57708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i="1" u="sng" strike="noStrike" spc="-1">
                <a:solidFill>
                  <a:srgbClr val="000000"/>
                </a:solidFill>
                <a:uFillTx/>
                <a:latin typeface="Calibri"/>
              </a:rPr>
              <a:t>Funzionamento familiare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 nessuna differenza significativa.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47" name="CustomShape 12"/>
          <p:cNvSpPr/>
          <p:nvPr/>
        </p:nvSpPr>
        <p:spPr>
          <a:xfrm>
            <a:off x="516600" y="4627440"/>
            <a:ext cx="3889080" cy="10638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i="1" u="sng" strike="noStrike" spc="-1">
                <a:solidFill>
                  <a:srgbClr val="000000"/>
                </a:solidFill>
                <a:uFillTx/>
                <a:latin typeface="Calibri"/>
              </a:rPr>
              <a:t>Attaccamento ed Esperienze traumatiche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 nel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</a:rPr>
              <a:t>gruppo di controllo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sono stati rilevati punteggi più alti rispetto ad esperienze traumatiche ed attaccamento insicuro.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48" name="CustomShape 13"/>
          <p:cNvSpPr/>
          <p:nvPr/>
        </p:nvSpPr>
        <p:spPr>
          <a:xfrm>
            <a:off x="1807920" y="2560680"/>
            <a:ext cx="411840" cy="533880"/>
          </a:xfrm>
          <a:prstGeom prst="downArrow">
            <a:avLst>
              <a:gd name="adj1" fmla="val 50000"/>
              <a:gd name="adj2" fmla="val 50000"/>
            </a:avLst>
          </a:prstGeom>
          <a:noFill/>
          <a:ln w="15840">
            <a:solidFill>
              <a:srgbClr val="000000"/>
            </a:solidFill>
            <a:round/>
          </a:ln>
          <a:effectLst>
            <a:outerShdw dist="38160" dir="162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4"/>
          <p:cNvSpPr/>
          <p:nvPr/>
        </p:nvSpPr>
        <p:spPr>
          <a:xfrm>
            <a:off x="2656800" y="3976200"/>
            <a:ext cx="411840" cy="533880"/>
          </a:xfrm>
          <a:prstGeom prst="downArrow">
            <a:avLst>
              <a:gd name="adj1" fmla="val 50000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  <a:effectLst>
            <a:outerShdw dist="38160" dir="162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408120" y="266760"/>
            <a:ext cx="537912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Risultati inaspettati: ulteriori indagini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29280" y="1216800"/>
            <a:ext cx="2386440" cy="118764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Gruppo di soggetti con obesità patologica / gruppo campione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422120" y="1047600"/>
            <a:ext cx="2350800" cy="3337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N=34 ED with obesity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7422120" y="2247840"/>
            <a:ext cx="2350800" cy="3337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N=76 non-ED with obesity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4168080" y="1216800"/>
            <a:ext cx="1947240" cy="1331280"/>
          </a:xfrm>
          <a:prstGeom prst="ellipse">
            <a:avLst/>
          </a:prstGeom>
          <a:noFill/>
          <a:ln w="76320">
            <a:solidFill>
              <a:srgbClr val="9D9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Disturbi dell’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alimentazione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4168080" y="4070520"/>
            <a:ext cx="913680" cy="553680"/>
          </a:xfrm>
          <a:prstGeom prst="rightArrow">
            <a:avLst>
              <a:gd name="adj1" fmla="val 50000"/>
              <a:gd name="adj2" fmla="val 50000"/>
            </a:avLst>
          </a:prstGeom>
          <a:noFill/>
          <a:ln w="15840">
            <a:solidFill>
              <a:srgbClr val="364B7F"/>
            </a:solidFill>
            <a:round/>
          </a:ln>
          <a:effectLst>
            <a:outerShdw dist="37674" dir="135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7"/>
          <p:cNvSpPr/>
          <p:nvPr/>
        </p:nvSpPr>
        <p:spPr>
          <a:xfrm flipV="1">
            <a:off x="6115680" y="1216440"/>
            <a:ext cx="1306080" cy="66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8"/>
          <p:cNvSpPr/>
          <p:nvPr/>
        </p:nvSpPr>
        <p:spPr>
          <a:xfrm>
            <a:off x="6115680" y="1882800"/>
            <a:ext cx="130608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Immagine 35"/>
          <p:cNvPicPr/>
          <p:nvPr/>
        </p:nvPicPr>
        <p:blipFill>
          <a:blip r:embed="rId2"/>
          <a:srcRect t="7948" b="67176"/>
          <a:stretch/>
        </p:blipFill>
        <p:spPr>
          <a:xfrm>
            <a:off x="5437800" y="3055680"/>
            <a:ext cx="6636240" cy="3576600"/>
          </a:xfrm>
          <a:prstGeom prst="rect">
            <a:avLst/>
          </a:prstGeom>
          <a:ln>
            <a:noFill/>
          </a:ln>
        </p:spPr>
      </p:pic>
      <p:sp>
        <p:nvSpPr>
          <p:cNvPr id="159" name="CustomShape 9"/>
          <p:cNvSpPr/>
          <p:nvPr/>
        </p:nvSpPr>
        <p:spPr>
          <a:xfrm>
            <a:off x="663120" y="3193560"/>
            <a:ext cx="2778480" cy="27673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1" i="1" u="sng" strike="noStrike" spc="-1">
                <a:solidFill>
                  <a:srgbClr val="000000"/>
                </a:solidFill>
                <a:uFillTx/>
                <a:latin typeface="Calibri"/>
              </a:rPr>
              <a:t>Risultati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: 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il gruppo ED ha mostrato punteggi più alti nel CTQ ; 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Punteggi più elevati nelle scale «Need for approval» e «preoccupation with relationships» dell’ ASQ</a:t>
            </a:r>
            <a:endParaRPr lang="it-IT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Punteggi più bassi nelle scale «flexibility», «communication»,  «satisfaction», del FACES-IV.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3237120" y="1713960"/>
            <a:ext cx="700200" cy="336960"/>
          </a:xfrm>
          <a:prstGeom prst="rightArrow">
            <a:avLst>
              <a:gd name="adj1" fmla="val 50000"/>
              <a:gd name="adj2" fmla="val 50000"/>
            </a:avLst>
          </a:prstGeom>
          <a:noFill/>
          <a:ln w="15840">
            <a:solidFill>
              <a:srgbClr val="364B7F"/>
            </a:solidFill>
            <a:round/>
          </a:ln>
          <a:effectLst>
            <a:outerShdw dist="37674" dir="135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11532240" y="3684960"/>
            <a:ext cx="149760" cy="38556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11550600" y="4517280"/>
            <a:ext cx="149760" cy="51948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11534760" y="5598360"/>
            <a:ext cx="72360" cy="297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magine 1"/>
          <p:cNvPicPr/>
          <p:nvPr/>
        </p:nvPicPr>
        <p:blipFill>
          <a:blip r:embed="rId2"/>
          <a:srcRect l="28450" t="15722" b="77344"/>
          <a:stretch/>
        </p:blipFill>
        <p:spPr>
          <a:xfrm>
            <a:off x="7151400" y="1037160"/>
            <a:ext cx="4548960" cy="95508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2647800" y="266760"/>
            <a:ext cx="724644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Risultati inaspettati: i risultati emersi dalla regressione lineare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66" name="Immagine 3"/>
          <p:cNvPicPr/>
          <p:nvPr/>
        </p:nvPicPr>
        <p:blipFill>
          <a:blip r:embed="rId2"/>
          <a:srcRect l="28450" t="22625" b="50000"/>
          <a:stretch/>
        </p:blipFill>
        <p:spPr>
          <a:xfrm>
            <a:off x="4306680" y="2851560"/>
            <a:ext cx="4548960" cy="377100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55080" y="1405800"/>
            <a:ext cx="2865600" cy="3646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Punteggi  CTQ 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2636640" y="1283400"/>
            <a:ext cx="11458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948798"/>
                </a:solidFill>
                <a:latin typeface="Calibri"/>
              </a:rPr>
              <a:t>ED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2273400" y="1256760"/>
            <a:ext cx="565200" cy="639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>
                <a:solidFill>
                  <a:srgbClr val="B7D3FF"/>
                </a:solidFill>
                <a:latin typeface="Calibri"/>
              </a:rPr>
              <a:t>=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220680" y="1075320"/>
            <a:ext cx="3984840" cy="1036800"/>
          </a:xfrm>
          <a:prstGeom prst="ellipse">
            <a:avLst/>
          </a:prstGeom>
          <a:noFill/>
          <a:ln w="1584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6"/>
          <p:cNvSpPr/>
          <p:nvPr/>
        </p:nvSpPr>
        <p:spPr>
          <a:xfrm>
            <a:off x="5786640" y="1334520"/>
            <a:ext cx="1105200" cy="44244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440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Immagine 11"/>
          <p:cNvPicPr/>
          <p:nvPr/>
        </p:nvPicPr>
        <p:blipFill>
          <a:blip r:embed="rId3"/>
          <a:srcRect l="26270" t="5787" r="25586" b="14330"/>
          <a:stretch/>
        </p:blipFill>
        <p:spPr>
          <a:xfrm>
            <a:off x="4651920" y="905400"/>
            <a:ext cx="782640" cy="1469160"/>
          </a:xfrm>
          <a:prstGeom prst="rect">
            <a:avLst/>
          </a:prstGeom>
          <a:ln>
            <a:noFill/>
          </a:ln>
        </p:spPr>
      </p:pic>
      <p:sp>
        <p:nvSpPr>
          <p:cNvPr id="173" name="CustomShape 7"/>
          <p:cNvSpPr/>
          <p:nvPr/>
        </p:nvSpPr>
        <p:spPr>
          <a:xfrm>
            <a:off x="1212840" y="2374920"/>
            <a:ext cx="358920" cy="799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6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2693520" y="4347000"/>
            <a:ext cx="11458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948798"/>
                </a:solidFill>
                <a:latin typeface="Calibri"/>
              </a:rPr>
              <a:t>ED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175" name="CustomShape 9"/>
          <p:cNvSpPr/>
          <p:nvPr/>
        </p:nvSpPr>
        <p:spPr>
          <a:xfrm>
            <a:off x="2470680" y="4295520"/>
            <a:ext cx="565200" cy="639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>
                <a:solidFill>
                  <a:srgbClr val="B7D3FF"/>
                </a:solidFill>
                <a:latin typeface="Calibri"/>
              </a:rPr>
              <a:t>=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176" name="CustomShape 10"/>
          <p:cNvSpPr/>
          <p:nvPr/>
        </p:nvSpPr>
        <p:spPr>
          <a:xfrm>
            <a:off x="156240" y="3742200"/>
            <a:ext cx="2467080" cy="3646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Punteggi  CTQ 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1389960" y="4111560"/>
            <a:ext cx="2160" cy="44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660240" y="4561200"/>
            <a:ext cx="1463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Scale ASQ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Scale FACES-IV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9" name="CustomShape 13"/>
          <p:cNvSpPr/>
          <p:nvPr/>
        </p:nvSpPr>
        <p:spPr>
          <a:xfrm>
            <a:off x="220680" y="3505320"/>
            <a:ext cx="2334960" cy="2463480"/>
          </a:xfrm>
          <a:prstGeom prst="ellipse">
            <a:avLst/>
          </a:prstGeom>
          <a:noFill/>
          <a:ln w="1584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"/>
          <p:cNvSpPr/>
          <p:nvPr/>
        </p:nvSpPr>
        <p:spPr>
          <a:xfrm>
            <a:off x="3603240" y="4561200"/>
            <a:ext cx="575280" cy="175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4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5"/>
          <p:cNvSpPr/>
          <p:nvPr/>
        </p:nvSpPr>
        <p:spPr>
          <a:xfrm flipH="1">
            <a:off x="8292240" y="303516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6"/>
          <p:cNvSpPr/>
          <p:nvPr/>
        </p:nvSpPr>
        <p:spPr>
          <a:xfrm flipH="1">
            <a:off x="8305200" y="368820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7"/>
          <p:cNvSpPr/>
          <p:nvPr/>
        </p:nvSpPr>
        <p:spPr>
          <a:xfrm flipH="1">
            <a:off x="8292240" y="433188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8"/>
          <p:cNvSpPr/>
          <p:nvPr/>
        </p:nvSpPr>
        <p:spPr>
          <a:xfrm flipH="1">
            <a:off x="8312400" y="494172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9"/>
          <p:cNvSpPr/>
          <p:nvPr/>
        </p:nvSpPr>
        <p:spPr>
          <a:xfrm flipH="1">
            <a:off x="8331120" y="5636880"/>
            <a:ext cx="115560" cy="47736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0"/>
          <p:cNvSpPr/>
          <p:nvPr/>
        </p:nvSpPr>
        <p:spPr>
          <a:xfrm>
            <a:off x="8449200" y="3274200"/>
            <a:ext cx="1291320" cy="4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1"/>
          <p:cNvSpPr/>
          <p:nvPr/>
        </p:nvSpPr>
        <p:spPr>
          <a:xfrm flipV="1">
            <a:off x="8526960" y="4809240"/>
            <a:ext cx="1213560" cy="35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2"/>
          <p:cNvSpPr/>
          <p:nvPr/>
        </p:nvSpPr>
        <p:spPr>
          <a:xfrm flipV="1">
            <a:off x="8526960" y="4458600"/>
            <a:ext cx="1213560" cy="11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3"/>
          <p:cNvSpPr/>
          <p:nvPr/>
        </p:nvSpPr>
        <p:spPr>
          <a:xfrm>
            <a:off x="8449200" y="3897720"/>
            <a:ext cx="1291320" cy="21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4"/>
          <p:cNvSpPr/>
          <p:nvPr/>
        </p:nvSpPr>
        <p:spPr>
          <a:xfrm flipV="1">
            <a:off x="8601480" y="5178600"/>
            <a:ext cx="1139040" cy="67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4A66AC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5"/>
          <p:cNvSpPr/>
          <p:nvPr/>
        </p:nvSpPr>
        <p:spPr>
          <a:xfrm>
            <a:off x="9894600" y="3874320"/>
            <a:ext cx="2004840" cy="1793880"/>
          </a:xfrm>
          <a:prstGeom prst="rect">
            <a:avLst/>
          </a:prstGeom>
          <a:solidFill>
            <a:srgbClr val="FFC000"/>
          </a:solidFill>
          <a:ln w="284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Ruolo chiave dell’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</a:rPr>
              <a:t>attaccamento e del funzionamento familiare nella relazione Esperienze traumatiche – Disordini alimentari. </a:t>
            </a: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064040" y="266760"/>
            <a:ext cx="3949200" cy="36468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4A66AC"/>
                </a:solidFill>
                <a:latin typeface="Calibri"/>
              </a:rPr>
              <a:t>Limiti e Punti di Forza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993640" y="1587600"/>
            <a:ext cx="90000" cy="4368600"/>
          </a:xfrm>
          <a:prstGeom prst="rect">
            <a:avLst/>
          </a:prstGeom>
          <a:solidFill>
            <a:srgbClr val="FFC000"/>
          </a:solidFill>
          <a:ln w="15840">
            <a:solidFill>
              <a:srgbClr val="364B7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2882880" y="2184480"/>
            <a:ext cx="6311520" cy="63000"/>
          </a:xfrm>
          <a:prstGeom prst="rect">
            <a:avLst/>
          </a:prstGeom>
          <a:solidFill>
            <a:srgbClr val="FFC000"/>
          </a:solidFill>
          <a:ln w="15840">
            <a:solidFill>
              <a:srgbClr val="26262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2882880" y="1587600"/>
            <a:ext cx="2628360" cy="364680"/>
          </a:xfrm>
          <a:prstGeom prst="rect">
            <a:avLst/>
          </a:prstGeom>
          <a:noFill/>
          <a:ln w="28440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i="1" u="sng" strike="noStrike" spc="-1">
                <a:solidFill>
                  <a:srgbClr val="000000"/>
                </a:solidFill>
                <a:uFillTx/>
                <a:latin typeface="Calibri"/>
              </a:rPr>
              <a:t>Punti di Forza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680160" y="1587600"/>
            <a:ext cx="1942920" cy="364680"/>
          </a:xfrm>
          <a:prstGeom prst="rect">
            <a:avLst/>
          </a:prstGeom>
          <a:noFill/>
          <a:ln w="38160">
            <a:solidFill>
              <a:srgbClr val="4A66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i="1" u="sng" strike="noStrike" spc="-1">
                <a:solidFill>
                  <a:srgbClr val="000000"/>
                </a:solidFill>
                <a:uFillTx/>
                <a:latin typeface="Calibri"/>
              </a:rPr>
              <a:t>Limiti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501480" y="2756160"/>
            <a:ext cx="5009760" cy="1736280"/>
          </a:xfrm>
          <a:prstGeom prst="rect">
            <a:avLst/>
          </a:prstGeom>
          <a:solidFill>
            <a:srgbClr val="FFC000"/>
          </a:solidFill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Valutazione del funzionamento familiare nelle persone con obesità (con e senza disturbi alimentari) e persone normopeso.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Ruolo che attaccamento e funzioni familiari svolgono rispetto alla relazione tra esperienze traumatiche infantili e obesità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6680160" y="2870280"/>
            <a:ext cx="4292280" cy="1461960"/>
          </a:xfrm>
          <a:prstGeom prst="rect">
            <a:avLst/>
          </a:prstGeom>
          <a:solidFill>
            <a:srgbClr val="FFC000"/>
          </a:solidFill>
          <a:ln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Differenza dei contesti in cui sono stati reclutati i soggetti. 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la fascia di età (18-60).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Utilizzo esclusivo di questionari self-report e il loro contesto di utilizzo.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1528</TotalTime>
  <Words>706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Eliana Rispoli</cp:lastModifiedBy>
  <cp:revision>44</cp:revision>
  <dcterms:created xsi:type="dcterms:W3CDTF">2022-02-27T17:36:31Z</dcterms:created>
  <dcterms:modified xsi:type="dcterms:W3CDTF">2024-05-12T11:22:03Z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Personalizzato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